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Default Extension="bin" ContentType="application/vnd.openxmlformats-officedocument.oleObject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62" r:id="rId3"/>
    <p:sldId id="270" r:id="rId4"/>
    <p:sldId id="263" r:id="rId5"/>
    <p:sldId id="265" r:id="rId6"/>
    <p:sldId id="269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82" r:id="rId15"/>
    <p:sldId id="278" r:id="rId16"/>
    <p:sldId id="279" r:id="rId17"/>
    <p:sldId id="280" r:id="rId18"/>
    <p:sldId id="281" r:id="rId19"/>
    <p:sldId id="266" r:id="rId20"/>
    <p:sldId id="268" r:id="rId21"/>
  </p:sldIdLst>
  <p:sldSz cx="9144000" cy="5143500" type="screen16x9"/>
  <p:notesSz cx="6858000" cy="9144000"/>
  <p:defaultTextStyle>
    <a:defPPr>
      <a:defRPr lang="en-US"/>
    </a:defPPr>
    <a:lvl1pPr marL="0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0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0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49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24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99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2" autoAdjust="0"/>
    <p:restoredTop sz="94667" autoAdjust="0"/>
  </p:normalViewPr>
  <p:slideViewPr>
    <p:cSldViewPr>
      <p:cViewPr>
        <p:scale>
          <a:sx n="100" d="100"/>
          <a:sy n="100" d="100"/>
        </p:scale>
        <p:origin x="-869" y="-1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media/image1.jpeg>
</file>

<file path=ppt/media/image10.png>
</file>

<file path=ppt/media/image11.png>
</file>

<file path=ppt/media/image12.png>
</file>

<file path=ppt/media/image13.wmf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wmf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wmf>
</file>

<file path=ppt/media/image3.wmf>
</file>

<file path=ppt/media/image31.png>
</file>

<file path=ppt/media/image4.png>
</file>

<file path=ppt/media/image5.png>
</file>

<file path=ppt/media/image6.wmf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C2044-82C1-489A-A52E-7F8D6B92022D}" type="datetimeFigureOut">
              <a:rPr lang="ru-RU" smtClean="0"/>
              <a:pPr/>
              <a:t>24.05.2022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8B766-B85B-4380-8D25-81CEB02CAE7C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0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0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49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24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99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F8B766-B85B-4380-8D25-81CEB02CAE7C}" type="slidenum">
              <a:rPr lang="ru-RU" smtClean="0"/>
              <a:pPr/>
              <a:t>1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03572-8866-43A4-9B24-83D9D098FFCF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7BC9-F6E2-4C82-9414-E263ACD83FB0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lang="en-US" smtClean="0"/>
              <a:t>Click to add title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205981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7FA6E-8AA6-48B7-9E65-94E1DE51B1FD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BBB86-EF00-46B4-BED4-22C19BFB4FDD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7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4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39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42114-4847-431D-9F0C-9CC6283AD592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9B56-8511-41CD-8F05-36EE22E76771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5" indent="0">
              <a:buNone/>
              <a:defRPr sz="2000" b="1"/>
            </a:lvl2pPr>
            <a:lvl3pPr marL="914350" indent="0">
              <a:buNone/>
              <a:defRPr sz="1800" b="1"/>
            </a:lvl3pPr>
            <a:lvl4pPr marL="1371524" indent="0">
              <a:buNone/>
              <a:defRPr sz="1600" b="1"/>
            </a:lvl4pPr>
            <a:lvl5pPr marL="1828700" indent="0">
              <a:buNone/>
              <a:defRPr sz="1600" b="1"/>
            </a:lvl5pPr>
            <a:lvl6pPr marL="2285874" indent="0">
              <a:buNone/>
              <a:defRPr sz="1600" b="1"/>
            </a:lvl6pPr>
            <a:lvl7pPr marL="2743049" indent="0">
              <a:buNone/>
              <a:defRPr sz="1600" b="1"/>
            </a:lvl7pPr>
            <a:lvl8pPr marL="3200224" indent="0">
              <a:buNone/>
              <a:defRPr sz="1600" b="1"/>
            </a:lvl8pPr>
            <a:lvl9pPr marL="365739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5" indent="0">
              <a:buNone/>
              <a:defRPr sz="2000" b="1"/>
            </a:lvl2pPr>
            <a:lvl3pPr marL="914350" indent="0">
              <a:buNone/>
              <a:defRPr sz="1800" b="1"/>
            </a:lvl3pPr>
            <a:lvl4pPr marL="1371524" indent="0">
              <a:buNone/>
              <a:defRPr sz="1600" b="1"/>
            </a:lvl4pPr>
            <a:lvl5pPr marL="1828700" indent="0">
              <a:buNone/>
              <a:defRPr sz="1600" b="1"/>
            </a:lvl5pPr>
            <a:lvl6pPr marL="2285874" indent="0">
              <a:buNone/>
              <a:defRPr sz="1600" b="1"/>
            </a:lvl6pPr>
            <a:lvl7pPr marL="2743049" indent="0">
              <a:buNone/>
              <a:defRPr sz="1600" b="1"/>
            </a:lvl7pPr>
            <a:lvl8pPr marL="3200224" indent="0">
              <a:buNone/>
              <a:defRPr sz="1600" b="1"/>
            </a:lvl8pPr>
            <a:lvl9pPr marL="365739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584AB-19CB-45A8-AE05-3AE22B98FC26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21701-C4BB-4BE9-B994-CB0F26660C8F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6816B-C58D-4CD8-907C-C3668305183B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4" y="204790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75" indent="0">
              <a:buNone/>
              <a:defRPr sz="1200"/>
            </a:lvl2pPr>
            <a:lvl3pPr marL="914350" indent="0">
              <a:buNone/>
              <a:defRPr sz="1000"/>
            </a:lvl3pPr>
            <a:lvl4pPr marL="1371524" indent="0">
              <a:buNone/>
              <a:defRPr sz="900"/>
            </a:lvl4pPr>
            <a:lvl5pPr marL="1828700" indent="0">
              <a:buNone/>
              <a:defRPr sz="900"/>
            </a:lvl5pPr>
            <a:lvl6pPr marL="2285874" indent="0">
              <a:buNone/>
              <a:defRPr sz="900"/>
            </a:lvl6pPr>
            <a:lvl7pPr marL="2743049" indent="0">
              <a:buNone/>
              <a:defRPr sz="900"/>
            </a:lvl7pPr>
            <a:lvl8pPr marL="3200224" indent="0">
              <a:buNone/>
              <a:defRPr sz="900"/>
            </a:lvl8pPr>
            <a:lvl9pPr marL="365739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52D36-674D-47C4-8C12-05BCD939BCA6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75" indent="0">
              <a:buNone/>
              <a:defRPr sz="2800"/>
            </a:lvl2pPr>
            <a:lvl3pPr marL="914350" indent="0">
              <a:buNone/>
              <a:defRPr sz="2400"/>
            </a:lvl3pPr>
            <a:lvl4pPr marL="1371524" indent="0">
              <a:buNone/>
              <a:defRPr sz="2000"/>
            </a:lvl4pPr>
            <a:lvl5pPr marL="1828700" indent="0">
              <a:buNone/>
              <a:defRPr sz="2000"/>
            </a:lvl5pPr>
            <a:lvl6pPr marL="2285874" indent="0">
              <a:buNone/>
              <a:defRPr sz="2000"/>
            </a:lvl6pPr>
            <a:lvl7pPr marL="2743049" indent="0">
              <a:buNone/>
              <a:defRPr sz="2000"/>
            </a:lvl7pPr>
            <a:lvl8pPr marL="3200224" indent="0">
              <a:buNone/>
              <a:defRPr sz="2000"/>
            </a:lvl8pPr>
            <a:lvl9pPr marL="365739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4025506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75" indent="0">
              <a:buNone/>
              <a:defRPr sz="1200"/>
            </a:lvl2pPr>
            <a:lvl3pPr marL="914350" indent="0">
              <a:buNone/>
              <a:defRPr sz="1000"/>
            </a:lvl3pPr>
            <a:lvl4pPr marL="1371524" indent="0">
              <a:buNone/>
              <a:defRPr sz="900"/>
            </a:lvl4pPr>
            <a:lvl5pPr marL="1828700" indent="0">
              <a:buNone/>
              <a:defRPr sz="900"/>
            </a:lvl5pPr>
            <a:lvl6pPr marL="2285874" indent="0">
              <a:buNone/>
              <a:defRPr sz="900"/>
            </a:lvl6pPr>
            <a:lvl7pPr marL="2743049" indent="0">
              <a:buNone/>
              <a:defRPr sz="900"/>
            </a:lvl7pPr>
            <a:lvl8pPr marL="3200224" indent="0">
              <a:buNone/>
              <a:defRPr sz="900"/>
            </a:lvl8pPr>
            <a:lvl9pPr marL="365739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39B1-1135-44FB-88DD-20897042AC37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35" tIns="45717" rIns="91435" bIns="45717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35" tIns="45717" rIns="91435" bIns="4571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1A727-994E-4998-A6B5-D7FB0120627A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4767265"/>
            <a:ext cx="2895600" cy="273844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5"/>
            <a:ext cx="2133600" cy="273844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350" rtl="0" latinLnBrk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1" indent="-342881" algn="l" defTabSz="914350" rtl="0" latinLnBrk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09" indent="-285734" algn="l" defTabSz="914350" rtl="0" latinLnBrk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38" indent="-228588" algn="l" defTabSz="914350" rtl="0" latinLnBrk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12" indent="-228588" algn="l" defTabSz="914350" rtl="0" latinLnBrk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87" indent="-228588" algn="l" defTabSz="914350" rtl="0" latinLnBrk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62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36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12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86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5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0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4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0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74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9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24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9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7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oleObject" Target="../embeddings/oleObject1.bin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oleObject" Target="../embeddings/oleObject3.bin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oleObject" Target="../embeddings/oleObject5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514350"/>
            <a:ext cx="7772400" cy="2133600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Дисперсия уклонов морской поверхности по изображениям со спутника Сентинел</a:t>
            </a:r>
            <a:r>
              <a:rPr lang="en-US" b="1" dirty="0" smtClean="0"/>
              <a:t>-2</a:t>
            </a:r>
            <a:r>
              <a:rPr lang="ru-RU" b="1" dirty="0" smtClean="0"/>
              <a:t> в зоне солнечного блика</a:t>
            </a:r>
            <a:endParaRPr lang="ru-RU" b="1" dirty="0"/>
          </a:p>
        </p:txBody>
      </p:sp>
      <p:sp>
        <p:nvSpPr>
          <p:cNvPr id="8194" name="AutoShape 2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196" name="AutoShape 4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2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197" name="Picture 5" descr="C:\Users\sevas\OneDrive\Рабочий стол\photo_2022-05-12_01-36-2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2876550"/>
            <a:ext cx="4191000" cy="1788451"/>
          </a:xfrm>
          <a:prstGeom prst="rect">
            <a:avLst/>
          </a:prstGeom>
          <a:noFill/>
        </p:spPr>
      </p:pic>
      <p:sp>
        <p:nvSpPr>
          <p:cNvPr id="8193" name="Rectangle 1"/>
          <p:cNvSpPr>
            <a:spLocks noChangeArrowheads="1"/>
          </p:cNvSpPr>
          <p:nvPr/>
        </p:nvSpPr>
        <p:spPr bwMode="auto">
          <a:xfrm>
            <a:off x="3886200" y="2952750"/>
            <a:ext cx="480060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defTabSz="914400" fontAlgn="base">
              <a:spcBef>
                <a:spcPct val="0"/>
              </a:spcBef>
              <a:spcAft>
                <a:spcPct val="0"/>
              </a:spcAft>
            </a:pPr>
            <a:r>
              <a:rPr kumimoji="0" lang="ru-RU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Выполнил:</a:t>
            </a: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студент группы Фз-401</a:t>
            </a:r>
            <a:b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</a:br>
            <a:r>
              <a:rPr lang="ru-RU" sz="1200" dirty="0" smtClean="0"/>
              <a:t>Антипин Сергей </a:t>
            </a:r>
            <a:r>
              <a:rPr lang="ru-RU" sz="1200" dirty="0" smtClean="0"/>
              <a:t>Олегович</a:t>
            </a:r>
          </a:p>
          <a:p>
            <a:pPr lvl="0" algn="r" defTabSz="914400" fontAlgn="base">
              <a:spcBef>
                <a:spcPct val="0"/>
              </a:spcBef>
              <a:spcAft>
                <a:spcPct val="0"/>
              </a:spcAft>
            </a:pP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Научный руководитель:</a:t>
            </a: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д.ф.-м.н., заведующий кафедрой физики моря и вод суши, Показеев Константин Васильевич</a:t>
            </a: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Консультант:</a:t>
            </a: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к.ф.-м.н., старший научный сотрудник</a:t>
            </a:r>
            <a:b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</a:b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Морского гидрофизического института</a:t>
            </a:r>
            <a:b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</a:b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Юровская Мария Владимировна</a:t>
            </a: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7620000" cy="303498"/>
          </a:xfrm>
        </p:spPr>
        <p:txBody>
          <a:bodyPr>
            <a:noAutofit/>
          </a:bodyPr>
          <a:lstStyle/>
          <a:p>
            <a:pPr algn="l"/>
            <a:r>
              <a:rPr lang="ru-RU" sz="2400" b="1" dirty="0" smtClean="0"/>
              <a:t>Применение подхода к спутниковым изображениям</a:t>
            </a:r>
            <a:endParaRPr lang="ru-RU" sz="2400" b="1" dirty="0"/>
          </a:p>
        </p:txBody>
      </p:sp>
      <p:pic>
        <p:nvPicPr>
          <p:cNvPr id="24578" name="Picture 2" descr="&amp;Kcy;&amp;acy;&amp;rcy;&amp;tcy;&amp;icy;&amp;ncy;&amp;kcy;&amp;icy; &amp;pcy;&amp;ocy; &amp;zcy;&amp;acy;&amp;pcy;&amp;rcy;&amp;ocy;&amp;scy;&amp;ucy; &amp;dcy;&amp;rcy;&amp;ocy;&amp;ncy;"/>
          <p:cNvPicPr>
            <a:picLocks noChangeAspect="1" noChangeArrowheads="1"/>
          </p:cNvPicPr>
          <p:nvPr/>
        </p:nvPicPr>
        <p:blipFill>
          <a:blip r:embed="rId2" cstate="print"/>
          <a:srcRect l="6693" r="1772" b="4549"/>
          <a:stretch>
            <a:fillRect/>
          </a:stretch>
        </p:blipFill>
        <p:spPr bwMode="auto">
          <a:xfrm>
            <a:off x="6072198" y="1071552"/>
            <a:ext cx="2732050" cy="1446620"/>
          </a:xfrm>
          <a:prstGeom prst="rect">
            <a:avLst/>
          </a:prstGeom>
          <a:noFill/>
        </p:spPr>
      </p:pic>
      <p:pic>
        <p:nvPicPr>
          <p:cNvPr id="24582" name="Picture 6" descr="&amp;Kcy;&amp;acy;&amp;rcy;&amp;tcy;&amp;icy;&amp;ncy;&amp;kcy;&amp;icy; &amp;pcy;&amp;ocy; &amp;zcy;&amp;acy;&amp;pcy;&amp;rcy;&amp;ocy;&amp;scy;&amp;ucy; &amp;ncy;&amp;acy;&amp;ucy;&amp;chcy;&amp;ncy;&amp;ycy;&amp;jcy; &amp;scy;&amp;acy;&amp;mcy;&amp;ocy;&amp;lcy;&amp;iecy;&amp;tcy;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71800" y="1071552"/>
            <a:ext cx="2971202" cy="1481047"/>
          </a:xfrm>
          <a:prstGeom prst="rect">
            <a:avLst/>
          </a:prstGeom>
          <a:noFill/>
        </p:spPr>
      </p:pic>
      <p:pic>
        <p:nvPicPr>
          <p:cNvPr id="24584" name="Picture 8" descr="&amp;Kcy;&amp;acy;&amp;rcy;&amp;tcy;&amp;icy;&amp;ncy;&amp;kcy;&amp;icy; &amp;pcy;&amp;ocy; &amp;zcy;&amp;acy;&amp;pcy;&amp;rcy;&amp;ocy;&amp;scy;&amp;ucy; &amp;ncy;&amp;acy;&amp;ucy;&amp;chcy;&amp;ncy;&amp;ocy;&amp;iecy; &amp;scy;&amp;ucy;&amp;dcy;&amp;ncy;&amp;ocy; &amp;vcy;&amp;ocy;&amp;dcy;&amp;yacy;&amp;ncy;&amp;icy;&amp;tscy;&amp;kcy;&amp;icy;&amp;jcy;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1071552"/>
            <a:ext cx="2365362" cy="1339463"/>
          </a:xfrm>
          <a:prstGeom prst="rect">
            <a:avLst/>
          </a:prstGeom>
          <a:noFill/>
        </p:spPr>
      </p:pic>
      <p:pic>
        <p:nvPicPr>
          <p:cNvPr id="24586" name="Picture 10" descr="&amp;Kcy;&amp;acy;&amp;rcy;&amp;tcy;&amp;icy;&amp;ncy;&amp;kcy;&amp;icy; &amp;pcy;&amp;ocy; &amp;zcy;&amp;acy;&amp;pcy;&amp;rcy;&amp;ocy;&amp;scy;&amp;ucy; sentinel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81000" y="3028950"/>
            <a:ext cx="4155144" cy="2114550"/>
          </a:xfrm>
          <a:prstGeom prst="rect">
            <a:avLst/>
          </a:prstGeom>
          <a:noFill/>
        </p:spPr>
      </p:pic>
      <p:pic>
        <p:nvPicPr>
          <p:cNvPr id="24588" name="Picture 12" descr="&amp;Kcy;&amp;acy;&amp;rcy;&amp;tcy;&amp;icy;&amp;ncy;&amp;kcy;&amp;icy; &amp;pcy;&amp;ocy; &amp;zcy;&amp;acy;&amp;pcy;&amp;rcy;&amp;ocy;&amp;scy;&amp;ucy; sentinel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724400" y="3025385"/>
            <a:ext cx="4038600" cy="2118115"/>
          </a:xfrm>
          <a:prstGeom prst="rect">
            <a:avLst/>
          </a:prstGeom>
          <a:noFill/>
        </p:spPr>
      </p:pic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229600" cy="304800"/>
          </a:xfrm>
        </p:spPr>
        <p:txBody>
          <a:bodyPr>
            <a:normAutofit fontScale="90000"/>
          </a:bodyPr>
          <a:lstStyle/>
          <a:p>
            <a:r>
              <a:rPr lang="ru-RU" sz="2800" dirty="0" smtClean="0"/>
              <a:t>Спутниковые измерения датчиками </a:t>
            </a:r>
            <a:r>
              <a:rPr lang="en-US" sz="2800" dirty="0" smtClean="0"/>
              <a:t>“push-broom”</a:t>
            </a:r>
            <a:endParaRPr lang="ru-RU" sz="28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27650" name="AutoShape 2" descr="Along-track scann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7652" name="AutoShape 4" descr="Along-track scann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7654" name="AutoShape 6" descr="Along-track scann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7659" name="Picture 1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895350"/>
            <a:ext cx="3124200" cy="2910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7660" name="Picture 1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48200" y="1809750"/>
            <a:ext cx="3957637" cy="2765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Прямоугольник 11"/>
          <p:cNvSpPr/>
          <p:nvPr/>
        </p:nvSpPr>
        <p:spPr>
          <a:xfrm>
            <a:off x="381000" y="3943350"/>
            <a:ext cx="37025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/>
              <a:t>Система датчиков поперечного сканирования</a:t>
            </a:r>
            <a:endParaRPr lang="ru-RU" sz="14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4800600" y="1276350"/>
            <a:ext cx="37069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/>
              <a:t>Система датчиков продольного сканирования</a:t>
            </a:r>
            <a:endParaRPr lang="ru-RU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Содержимое 2"/>
          <p:cNvSpPr>
            <a:spLocks noGrp="1"/>
          </p:cNvSpPr>
          <p:nvPr>
            <p:ph idx="1"/>
          </p:nvPr>
        </p:nvSpPr>
        <p:spPr>
          <a:xfrm>
            <a:off x="4343400" y="2038350"/>
            <a:ext cx="4537075" cy="2807494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ru-RU" sz="1400" dirty="0" smtClean="0"/>
              <a:t>Изображение формируется с помощью 13 детекторов</a:t>
            </a:r>
          </a:p>
          <a:p>
            <a:pPr>
              <a:spcBef>
                <a:spcPts val="1200"/>
              </a:spcBef>
            </a:pPr>
            <a:r>
              <a:rPr lang="ru-RU" sz="1400" dirty="0" smtClean="0"/>
              <a:t>Направление визирование соседних детекторов отличается на небольшую величину, </a:t>
            </a:r>
            <a:r>
              <a:rPr lang="en-US" sz="1400" dirty="0" smtClean="0"/>
              <a:t>&lt;&lt;</a:t>
            </a:r>
            <a:r>
              <a:rPr lang="ru-RU" sz="1400" dirty="0" smtClean="0"/>
              <a:t> </a:t>
            </a:r>
            <a:r>
              <a:rPr lang="ru-RU" sz="1400" dirty="0" smtClean="0"/>
              <a:t>1 градуса.</a:t>
            </a:r>
          </a:p>
          <a:p>
            <a:pPr>
              <a:spcBef>
                <a:spcPts val="1200"/>
              </a:spcBef>
            </a:pPr>
            <a:r>
              <a:rPr lang="ru-RU" sz="1400" dirty="0" smtClean="0"/>
              <a:t>Благодаря этому сдвигу углов, расстояние между наблюдаемыми точками на поверхности составляет до 46 км для соседних детекторов, и в зоне солнечного блика изображение выглядит «полосатым»</a:t>
            </a:r>
          </a:p>
        </p:txBody>
      </p:sp>
      <p:sp>
        <p:nvSpPr>
          <p:cNvPr id="20484" name="AutoShape 5" descr="https://earth.esa.int/image/image_gallery?uuid=5bc83e21-0870-4405-905b-b8ae2b25a499&amp;groupId=247904&amp;t=1346670332886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pic>
        <p:nvPicPr>
          <p:cNvPr id="20485" name="Picture 7" descr="https://earth.esa.int/image/image_gallery?uuid=5bc83e21-0870-4405-905b-b8ae2b25a499&amp;groupId=247904&amp;t=134667033288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123950"/>
            <a:ext cx="2209800" cy="1291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6" name="Picture 11" descr="&amp;Kcy;&amp;acy;&amp;rcy;&amp;tcy;&amp;icy;&amp;ncy;&amp;kcy;&amp;icy; &amp;pcy;&amp;ocy; &amp;zcy;&amp;acy;&amp;pcy;&amp;rcy;&amp;ocy;&amp;scy;&amp;ucy; sentinel-2 detecto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895350"/>
            <a:ext cx="3505200" cy="10030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7" name="Прямоугольник 9"/>
          <p:cNvSpPr>
            <a:spLocks noChangeArrowheads="1"/>
          </p:cNvSpPr>
          <p:nvPr/>
        </p:nvSpPr>
        <p:spPr bwMode="auto">
          <a:xfrm>
            <a:off x="685800" y="819150"/>
            <a:ext cx="17835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1400" dirty="0"/>
              <a:t>Детекторы </a:t>
            </a:r>
            <a:r>
              <a:rPr lang="en-US" sz="1400" dirty="0"/>
              <a:t>Sentinel-2</a:t>
            </a:r>
            <a:endParaRPr lang="ru-RU" sz="1400" dirty="0"/>
          </a:p>
        </p:txBody>
      </p:sp>
      <p:pic>
        <p:nvPicPr>
          <p:cNvPr id="2048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8626" y="2571750"/>
            <a:ext cx="3446690" cy="2250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Заголовок 1"/>
          <p:cNvSpPr txBox="1">
            <a:spLocks/>
          </p:cNvSpPr>
          <p:nvPr/>
        </p:nvSpPr>
        <p:spPr>
          <a:xfrm>
            <a:off x="1905000" y="361950"/>
            <a:ext cx="5925344" cy="303498"/>
          </a:xfrm>
          <a:prstGeom prst="rect">
            <a:avLst/>
          </a:prstGeom>
        </p:spPr>
        <p:txBody>
          <a:bodyPr vert="horz" anchor="ctr">
            <a:noAutofit/>
          </a:bodyPr>
          <a:lstStyle/>
          <a:p>
            <a:pPr lvl="0">
              <a:spcBef>
                <a:spcPct val="0"/>
              </a:spcBef>
            </a:pPr>
            <a:r>
              <a:rPr lang="ru-RU" sz="2800" dirty="0" smtClean="0">
                <a:latin typeface="+mj-lt"/>
                <a:ea typeface="+mj-ea"/>
                <a:cs typeface="+mj-cs"/>
              </a:rPr>
              <a:t>Особенности сенсоров </a:t>
            </a:r>
            <a:r>
              <a:rPr lang="en-US" sz="2800" dirty="0" smtClean="0">
                <a:latin typeface="+mj-lt"/>
                <a:ea typeface="+mj-ea"/>
                <a:cs typeface="+mj-cs"/>
              </a:rPr>
              <a:t>Sentinel-2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 descr="C:\Users\Ьфкшф\Desktop\Bouy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361950"/>
            <a:ext cx="5791200" cy="41249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10"/>
          <p:cNvSpPr>
            <a:spLocks noChangeArrowheads="1"/>
          </p:cNvSpPr>
          <p:nvPr/>
        </p:nvSpPr>
        <p:spPr bwMode="auto">
          <a:xfrm>
            <a:off x="457200" y="4552950"/>
            <a:ext cx="439105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dirty="0"/>
              <a:t>Изображение </a:t>
            </a:r>
            <a:r>
              <a:rPr lang="en-US" dirty="0" smtClean="0"/>
              <a:t>c Sentinel-2 </a:t>
            </a:r>
            <a:r>
              <a:rPr lang="ru-RU" dirty="0"/>
              <a:t>в области блика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Содержимое 2"/>
          <p:cNvSpPr>
            <a:spLocks noGrp="1"/>
          </p:cNvSpPr>
          <p:nvPr>
            <p:ph idx="1"/>
          </p:nvPr>
        </p:nvSpPr>
        <p:spPr>
          <a:xfrm>
            <a:off x="6400800" y="438150"/>
            <a:ext cx="2555875" cy="3886200"/>
          </a:xfrm>
        </p:spPr>
        <p:txBody>
          <a:bodyPr>
            <a:normAutofit/>
          </a:bodyPr>
          <a:lstStyle/>
          <a:p>
            <a:pPr marL="0">
              <a:spcBef>
                <a:spcPts val="1200"/>
              </a:spcBef>
              <a:buNone/>
            </a:pPr>
            <a:r>
              <a:rPr lang="ru-RU" sz="1400" dirty="0" smtClean="0"/>
              <a:t>Перепад яркости на границе полос используется для более надежной оценки ширины гауссианы (СКН), поскольку эти области попадают на разные участки солнечного </a:t>
            </a:r>
            <a:r>
              <a:rPr lang="ru-RU" sz="1400" dirty="0" smtClean="0"/>
              <a:t>блика.</a:t>
            </a:r>
            <a:endParaRPr lang="ru-RU" sz="1400" dirty="0" smtClean="0"/>
          </a:p>
          <a:p>
            <a:pPr marL="0">
              <a:spcBef>
                <a:spcPts val="1200"/>
              </a:spcBef>
              <a:buNone/>
            </a:pPr>
            <a:r>
              <a:rPr lang="ru-RU" sz="1400" dirty="0" smtClean="0"/>
              <a:t>(необходимое условие для аппроксимации)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209550"/>
            <a:ext cx="5867400" cy="493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308371"/>
          </a:xfrm>
        </p:spPr>
        <p:txBody>
          <a:bodyPr>
            <a:normAutofit fontScale="90000"/>
          </a:bodyPr>
          <a:lstStyle/>
          <a:p>
            <a:r>
              <a:rPr lang="ru-RU" sz="2400" dirty="0" smtClean="0"/>
              <a:t>Алгоритм</a:t>
            </a:r>
            <a:endParaRPr lang="ru-RU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29000" y="666750"/>
            <a:ext cx="5638800" cy="50435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10"/>
          <p:cNvSpPr>
            <a:spLocks noChangeArrowheads="1"/>
          </p:cNvSpPr>
          <p:nvPr/>
        </p:nvSpPr>
        <p:spPr bwMode="auto">
          <a:xfrm>
            <a:off x="457200" y="361950"/>
            <a:ext cx="8534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sz="2400" b="1" dirty="0" smtClean="0"/>
              <a:t>Критерий нахождения в зоне солнечного блика</a:t>
            </a:r>
            <a:endParaRPr lang="ru-RU" sz="24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57200" y="1200150"/>
            <a:ext cx="28575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Методика работает только в области (Юровская</a:t>
            </a:r>
            <a:r>
              <a:rPr lang="en-US" dirty="0" smtClean="0"/>
              <a:t> </a:t>
            </a:r>
            <a:r>
              <a:rPr lang="ru-RU" dirty="0" smtClean="0"/>
              <a:t>и др. 2015, </a:t>
            </a:r>
            <a:r>
              <a:rPr lang="en-US" dirty="0" err="1" smtClean="0"/>
              <a:t>Kudryavtsev</a:t>
            </a:r>
            <a:r>
              <a:rPr lang="en-US" dirty="0" smtClean="0"/>
              <a:t> et al. 2017 </a:t>
            </a:r>
            <a:r>
              <a:rPr lang="ru-RU" dirty="0" smtClean="0"/>
              <a:t>)</a:t>
            </a:r>
            <a:endParaRPr lang="ru-RU" dirty="0"/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/>
        </p:nvGraphicFramePr>
        <p:xfrm>
          <a:off x="533400" y="2571750"/>
          <a:ext cx="1560513" cy="459581"/>
        </p:xfrm>
        <a:graphic>
          <a:graphicData uri="http://schemas.openxmlformats.org/presentationml/2006/ole">
            <p:oleObj spid="_x0000_s4098" name="Формула" r:id="rId4" imgW="711000" imgH="279360" progId="Equation.3">
              <p:embed/>
            </p:oleObj>
          </a:graphicData>
        </a:graphic>
      </p:graphicFrame>
      <p:sp>
        <p:nvSpPr>
          <p:cNvPr id="9" name="Прямоугольник 8"/>
          <p:cNvSpPr/>
          <p:nvPr/>
        </p:nvSpPr>
        <p:spPr>
          <a:xfrm>
            <a:off x="457200" y="3257550"/>
            <a:ext cx="27146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S</a:t>
            </a:r>
            <a:r>
              <a:rPr lang="ru-RU" i="1" dirty="0" smtClean="0"/>
              <a:t>²</a:t>
            </a:r>
            <a:r>
              <a:rPr lang="en-US" dirty="0" smtClean="0"/>
              <a:t> </a:t>
            </a:r>
            <a:r>
              <a:rPr lang="ru-RU" dirty="0" smtClean="0"/>
              <a:t>заранее </a:t>
            </a:r>
            <a:r>
              <a:rPr lang="ru-RU" dirty="0" smtClean="0"/>
              <a:t>неизвестно, используется оценка для скорости ветра 5-10 м/с – границы не </a:t>
            </a:r>
            <a:r>
              <a:rPr lang="ru-RU" dirty="0" smtClean="0"/>
              <a:t>строгие</a:t>
            </a:r>
            <a:r>
              <a:rPr lang="en-US" dirty="0" smtClean="0"/>
              <a:t>.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228600"/>
            <a:ext cx="7772400" cy="491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57200" y="514350"/>
            <a:ext cx="19186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 smtClean="0"/>
              <a:t>Области для </a:t>
            </a:r>
          </a:p>
          <a:p>
            <a:r>
              <a:rPr lang="ru-RU" sz="2400" b="1" dirty="0" smtClean="0"/>
              <a:t>оценки СКН</a:t>
            </a:r>
            <a:endParaRPr lang="ru-RU" sz="2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57200" y="1504950"/>
            <a:ext cx="27432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/>
              <a:t>Разные полосы соответствуют разным участкам солнечного блика. Для решения системы уравнений требуется минимум два участка.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457200" y="3257550"/>
            <a:ext cx="2743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Автоматически отмечаются участки с захватом двух и более полос (оптимально – на границе полос).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 cstate="print"/>
          <a:srcRect t="4378" b="53635"/>
          <a:stretch>
            <a:fillRect/>
          </a:stretch>
        </p:blipFill>
        <p:spPr bwMode="auto">
          <a:xfrm>
            <a:off x="2971800" y="666750"/>
            <a:ext cx="6172200" cy="38576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Прямоугольник 2"/>
          <p:cNvSpPr/>
          <p:nvPr/>
        </p:nvSpPr>
        <p:spPr>
          <a:xfrm>
            <a:off x="457200" y="514350"/>
            <a:ext cx="1787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 smtClean="0"/>
              <a:t>Оценка СКН</a:t>
            </a:r>
            <a:endParaRPr lang="ru-RU" sz="24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457200" y="1200150"/>
            <a:ext cx="242889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Внутри одной области:</a:t>
            </a:r>
          </a:p>
          <a:p>
            <a:r>
              <a:rPr lang="ru-RU" dirty="0" smtClean="0"/>
              <a:t>Для каждого пиксела наносится точка на график.</a:t>
            </a:r>
          </a:p>
          <a:p>
            <a:r>
              <a:rPr lang="ru-RU" dirty="0" smtClean="0"/>
              <a:t>Аппроксимация прямой линией и оценка ее наклона  - &gt;  </a:t>
            </a:r>
            <a:r>
              <a:rPr lang="en-US" dirty="0" smtClean="0"/>
              <a:t>s</a:t>
            </a:r>
            <a:r>
              <a:rPr lang="ru-RU" dirty="0" smtClean="0"/>
              <a:t>^2</a:t>
            </a:r>
          </a:p>
          <a:p>
            <a:r>
              <a:rPr lang="ru-RU" dirty="0" smtClean="0"/>
              <a:t>Операция повторяется для каждой области.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57200" y="133350"/>
            <a:ext cx="480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Поле ветра</a:t>
            </a:r>
            <a:r>
              <a:rPr lang="en-US" sz="2400" b="1" dirty="0" smtClean="0"/>
              <a:t> </a:t>
            </a:r>
            <a:r>
              <a:rPr lang="ru-RU" sz="2400" b="1" dirty="0" smtClean="0"/>
              <a:t>-</a:t>
            </a:r>
            <a:r>
              <a:rPr lang="en-US" sz="2400" b="1" dirty="0" smtClean="0"/>
              <a:t>&gt; </a:t>
            </a:r>
            <a:r>
              <a:rPr lang="ru-RU" sz="2400" b="1" dirty="0" smtClean="0"/>
              <a:t>Валидация</a:t>
            </a:r>
            <a:endParaRPr lang="ru-RU" sz="2400" dirty="0"/>
          </a:p>
        </p:txBody>
      </p:sp>
      <p:pic>
        <p:nvPicPr>
          <p:cNvPr id="4" name="Рисунок 3" descr="F:\MSS\wind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43200" y="666750"/>
            <a:ext cx="6477000" cy="3880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457200" y="742950"/>
            <a:ext cx="23622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/>
              <a:t>Результат обработки 9 </a:t>
            </a:r>
            <a:r>
              <a:rPr lang="ru-RU" sz="1400" dirty="0" smtClean="0"/>
              <a:t>изображений</a:t>
            </a:r>
            <a:r>
              <a:rPr lang="en-US" sz="1400" dirty="0" smtClean="0"/>
              <a:t>.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/>
              <a:t>Производится построение поля </a:t>
            </a:r>
            <a:r>
              <a:rPr lang="ru-RU" sz="1400" dirty="0" smtClean="0"/>
              <a:t>СКН.</a:t>
            </a:r>
          </a:p>
          <a:p>
            <a:r>
              <a:rPr lang="ru-RU" sz="1400" dirty="0" smtClean="0"/>
              <a:t>Необходимо оценить поле ветра:</a:t>
            </a:r>
          </a:p>
          <a:p>
            <a:r>
              <a:rPr lang="ru-RU" sz="1400" dirty="0" smtClean="0"/>
              <a:t>s^2=0.003+0.00512*</a:t>
            </a:r>
            <a:r>
              <a:rPr lang="en-US" sz="1400" dirty="0" smtClean="0"/>
              <a:t>U</a:t>
            </a:r>
            <a:r>
              <a:rPr lang="ru-RU" sz="1400" dirty="0" smtClean="0"/>
              <a:t>10 </a:t>
            </a:r>
          </a:p>
          <a:p>
            <a:r>
              <a:rPr lang="ru-RU" sz="1400" dirty="0" smtClean="0"/>
              <a:t>(</a:t>
            </a:r>
            <a:r>
              <a:rPr lang="en-US" sz="1400" dirty="0" smtClean="0"/>
              <a:t>Cox and Munk</a:t>
            </a:r>
            <a:r>
              <a:rPr lang="ru-RU" sz="1400" dirty="0" smtClean="0"/>
              <a:t>, 1954</a:t>
            </a:r>
            <a:r>
              <a:rPr lang="ru-RU" sz="1400" dirty="0" smtClean="0"/>
              <a:t>)</a:t>
            </a:r>
            <a:r>
              <a:rPr lang="en-US" sz="1400" dirty="0" smtClean="0"/>
              <a:t>.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/>
              <a:t>Полученный результат сопоставляется с данными численного </a:t>
            </a:r>
            <a:r>
              <a:rPr lang="ru-RU" sz="1400" dirty="0" smtClean="0"/>
              <a:t>моделирования</a:t>
            </a:r>
            <a:r>
              <a:rPr lang="en-US" sz="1400" dirty="0" smtClean="0"/>
              <a:t>.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/>
              <a:t>Получено хорошее </a:t>
            </a:r>
            <a:r>
              <a:rPr lang="ru-RU" sz="1400" dirty="0" smtClean="0"/>
              <a:t>качественное соответствие полученных скоростей ветра с результатами численного </a:t>
            </a:r>
            <a:r>
              <a:rPr lang="ru-RU" sz="1400" dirty="0" smtClean="0"/>
              <a:t>моделирования</a:t>
            </a:r>
            <a:r>
              <a:rPr lang="en-US" sz="1400" dirty="0" smtClean="0"/>
              <a:t>.</a:t>
            </a:r>
            <a:endParaRPr lang="en-US" sz="1400" dirty="0" smtClean="0"/>
          </a:p>
        </p:txBody>
      </p:sp>
      <p:sp>
        <p:nvSpPr>
          <p:cNvPr id="6" name="Прямоугольник 5"/>
          <p:cNvSpPr/>
          <p:nvPr/>
        </p:nvSpPr>
        <p:spPr>
          <a:xfrm>
            <a:off x="3581400" y="4324350"/>
            <a:ext cx="52530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00" dirty="0" smtClean="0"/>
              <a:t>Модель – </a:t>
            </a:r>
            <a:r>
              <a:rPr lang="en-US" sz="1000" dirty="0" smtClean="0"/>
              <a:t>NCEP NOMAD (National Centers for Environmental Prediction, </a:t>
            </a:r>
            <a:r>
              <a:rPr lang="ru-RU" sz="1000" dirty="0" smtClean="0"/>
              <a:t> </a:t>
            </a:r>
            <a:r>
              <a:rPr lang="en-US" sz="1000" dirty="0" smtClean="0"/>
              <a:t>NOAA Operational Model Archive and Distribution System)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553200" y="4538665"/>
            <a:ext cx="2133600" cy="273844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Выводы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 smtClean="0"/>
              <a:t>Предложен метод оценки скорости ветра по оптическим изображениям со спутника</a:t>
            </a:r>
            <a:r>
              <a:rPr lang="en-US" dirty="0" smtClean="0"/>
              <a:t> Sentinel-2</a:t>
            </a:r>
            <a:r>
              <a:rPr lang="ru-RU" dirty="0" smtClean="0"/>
              <a:t>. </a:t>
            </a:r>
          </a:p>
          <a:p>
            <a:r>
              <a:rPr lang="ru-RU" dirty="0" smtClean="0"/>
              <a:t>Метод дает достаточно надежные оценки. </a:t>
            </a:r>
          </a:p>
          <a:p>
            <a:r>
              <a:rPr lang="ru-RU" dirty="0" smtClean="0"/>
              <a:t>Благодаря высокой частоте посещения одного и того же участка спутником </a:t>
            </a:r>
            <a:r>
              <a:rPr lang="en-US" dirty="0" smtClean="0"/>
              <a:t>Sentinel-2 (A, B) </a:t>
            </a:r>
            <a:r>
              <a:rPr lang="ru-RU" dirty="0" smtClean="0"/>
              <a:t>и широкодоступной, постоянно обновляемой базе данных можно усовершенствовать способ построения поля скоростей ветра с высоким разрешением на глобальных масштабах 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Актуальность темы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sz="2900" dirty="0" smtClean="0"/>
              <a:t>Динамические процессы в океане влияют на шероховатость поверхности, определяемую среднеквадратичным наклоном поверхности – СКН. </a:t>
            </a:r>
          </a:p>
          <a:p>
            <a:r>
              <a:rPr lang="ru-RU" sz="2900" dirty="0" smtClean="0"/>
              <a:t>Параметры, влияющие на СКН:</a:t>
            </a:r>
          </a:p>
          <a:p>
            <a:pPr lvl="1"/>
            <a:r>
              <a:rPr lang="ru-RU" sz="2900" b="1" i="1" dirty="0" smtClean="0"/>
              <a:t>Скорость ветра</a:t>
            </a:r>
            <a:r>
              <a:rPr lang="en-US" sz="2900" dirty="0" smtClean="0"/>
              <a:t>;</a:t>
            </a:r>
            <a:endParaRPr lang="ru-RU" sz="2900" dirty="0" smtClean="0"/>
          </a:p>
          <a:p>
            <a:pPr lvl="1"/>
            <a:r>
              <a:rPr lang="ru-RU" sz="2900" dirty="0" smtClean="0"/>
              <a:t>Наличие поверхностных пленок</a:t>
            </a:r>
            <a:r>
              <a:rPr lang="en-US" sz="2900" dirty="0" smtClean="0"/>
              <a:t>;</a:t>
            </a:r>
            <a:endParaRPr lang="ru-RU" sz="2900" dirty="0" smtClean="0"/>
          </a:p>
          <a:p>
            <a:pPr lvl="1"/>
            <a:r>
              <a:rPr lang="ru-RU" sz="2900" dirty="0" smtClean="0"/>
              <a:t>Подповерхностные процессы</a:t>
            </a:r>
            <a:r>
              <a:rPr lang="en-US" sz="2900" dirty="0" smtClean="0"/>
              <a:t>;</a:t>
            </a:r>
            <a:endParaRPr lang="ru-RU" sz="2900" dirty="0" smtClean="0"/>
          </a:p>
          <a:p>
            <a:pPr lvl="1"/>
            <a:r>
              <a:rPr lang="ru-RU" sz="2900" dirty="0" smtClean="0"/>
              <a:t>Распространение внутренних волн</a:t>
            </a:r>
            <a:r>
              <a:rPr lang="en-US" sz="2900" dirty="0" smtClean="0"/>
              <a:t>;</a:t>
            </a:r>
          </a:p>
          <a:p>
            <a:pPr lvl="1"/>
            <a:r>
              <a:rPr lang="ru-RU" sz="2900" dirty="0" smtClean="0"/>
              <a:t>Изменения топографии дна;</a:t>
            </a:r>
          </a:p>
          <a:p>
            <a:pPr lvl="1"/>
            <a:r>
              <a:rPr lang="ru-RU" sz="2900" dirty="0" smtClean="0"/>
              <a:t>Наличия течений, вихрей, температурных фронтов, зон конвергенции и дивергенции;</a:t>
            </a:r>
          </a:p>
          <a:p>
            <a:pPr marL="342881" lvl="1" indent="-342881">
              <a:buFont typeface="Arial" pitchFamily="34" charset="0"/>
              <a:buChar char="•"/>
            </a:pPr>
            <a:r>
              <a:rPr lang="ru-RU" sz="2900" dirty="0" smtClean="0"/>
              <a:t>Количественная оценка СКН позволяет решать обратные задачи – получать информацию о перечисленных динамических процессах.</a:t>
            </a:r>
          </a:p>
          <a:p>
            <a:endParaRPr lang="ru-RU" dirty="0" smtClean="0"/>
          </a:p>
        </p:txBody>
      </p:sp>
      <p:sp>
        <p:nvSpPr>
          <p:cNvPr id="6146" name="AutoShape 2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1484415">
            <a:off x="839583" y="1981490"/>
            <a:ext cx="7199342" cy="857250"/>
          </a:xfrm>
        </p:spPr>
        <p:txBody>
          <a:bodyPr>
            <a:noAutofit/>
          </a:bodyPr>
          <a:lstStyle/>
          <a:p>
            <a:pPr algn="l"/>
            <a:r>
              <a:rPr lang="ru-RU" sz="6000" dirty="0" smtClean="0"/>
              <a:t>Спасибо за внимание</a:t>
            </a:r>
            <a:endParaRPr lang="ru-RU" sz="60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54864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Возможные приложения</a:t>
            </a:r>
            <a:endParaRPr lang="ru-RU" sz="3200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57200" y="1581150"/>
            <a:ext cx="8229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фундаментальные исследования динамики океана и взаимодействия океана и атмосферы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получение информации о метеорологических параметрах</a:t>
            </a:r>
            <a:r>
              <a:rPr lang="en-US" sz="2400" dirty="0" smtClean="0"/>
              <a:t>;</a:t>
            </a:r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мониторинг загрязнений морской поверхности</a:t>
            </a:r>
            <a:r>
              <a:rPr lang="en-US" sz="2400" dirty="0" smtClean="0"/>
              <a:t>;</a:t>
            </a:r>
            <a:r>
              <a:rPr lang="ru-RU" sz="2400" dirty="0" smtClean="0"/>
              <a:t> </a:t>
            </a:r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наблюдение подповерхностных процессов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транспорт биопродуктивного вещества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и др.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Цель исследования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885950"/>
            <a:ext cx="8229600" cy="2133599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Разработка и тестирование алгоритма оценки СКН по спутниковым изображениям в зоне солнечного блика, используя методы обработки спутниковых изображений.</a:t>
            </a:r>
          </a:p>
          <a:p>
            <a:r>
              <a:rPr lang="ru-RU" sz="2400" dirty="0" smtClean="0"/>
              <a:t>Получение достоверных значений скоростей приповерхностного ветра.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Постановка задачи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 smtClean="0"/>
              <a:t>Анализ и усовершенствование метода для обработки многоспектральных изображений со спутника.</a:t>
            </a:r>
            <a:endParaRPr lang="en-US" dirty="0" smtClean="0"/>
          </a:p>
          <a:p>
            <a:r>
              <a:rPr lang="ru-RU" dirty="0" smtClean="0"/>
              <a:t>Разработка алгоритма и его реализация в виде программы на языке </a:t>
            </a:r>
            <a:r>
              <a:rPr lang="en-US" dirty="0" smtClean="0"/>
              <a:t>Matlab.</a:t>
            </a:r>
            <a:endParaRPr lang="ru-RU" dirty="0" smtClean="0"/>
          </a:p>
          <a:p>
            <a:r>
              <a:rPr lang="ru-RU" dirty="0" smtClean="0"/>
              <a:t>Проверка полученных результатов с помощью данных, собранных в рассматриваемом участке.</a:t>
            </a:r>
          </a:p>
          <a:p>
            <a:pPr>
              <a:tabLst>
                <a:tab pos="3319463" algn="l"/>
              </a:tabLst>
            </a:pPr>
            <a:r>
              <a:rPr lang="ru-RU" dirty="0" smtClean="0"/>
              <a:t>Анализ результатов и формулирование выводов.</a:t>
            </a:r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41148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Предмет исследования</a:t>
            </a:r>
            <a:endParaRPr lang="ru-RU" sz="32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81000" y="1200150"/>
            <a:ext cx="8229600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/>
              <a:t>Широкополосные многоспектральные снимки миссии </a:t>
            </a:r>
            <a:r>
              <a:rPr lang="en-US" sz="2000" dirty="0" smtClean="0"/>
              <a:t>Sentinel-2</a:t>
            </a:r>
            <a:r>
              <a:rPr lang="ru-RU" sz="2000" dirty="0" smtClean="0"/>
              <a:t> </a:t>
            </a:r>
            <a:r>
              <a:rPr lang="en-US" sz="2000" dirty="0" smtClean="0"/>
              <a:t>(</a:t>
            </a:r>
            <a:r>
              <a:rPr lang="ru-RU" sz="2000" dirty="0" smtClean="0"/>
              <a:t>ЕКА</a:t>
            </a:r>
            <a:r>
              <a:rPr lang="en-US" sz="2000" dirty="0" smtClean="0"/>
              <a:t>)</a:t>
            </a:r>
            <a:r>
              <a:rPr lang="ru-RU" sz="2000" dirty="0" smtClean="0"/>
              <a:t> </a:t>
            </a:r>
            <a:r>
              <a:rPr lang="ru-RU" sz="2000" dirty="0" smtClean="0"/>
              <a:t>морской поверхности в зоне солнечного блика.</a:t>
            </a:r>
          </a:p>
          <a:p>
            <a:endParaRPr lang="ru-RU" sz="2000" dirty="0" smtClean="0"/>
          </a:p>
          <a:p>
            <a:r>
              <a:rPr lang="ru-RU" sz="2000" dirty="0" smtClean="0"/>
              <a:t>Преимуществом этих данных </a:t>
            </a:r>
            <a:r>
              <a:rPr lang="ru-RU" sz="2000" dirty="0" smtClean="0"/>
              <a:t>является</a:t>
            </a:r>
            <a:r>
              <a:rPr lang="en-US" sz="2000" dirty="0" smtClean="0"/>
              <a:t>:</a:t>
            </a:r>
            <a:endParaRPr lang="ru-RU" sz="2000" dirty="0" smtClean="0"/>
          </a:p>
          <a:p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высокое </a:t>
            </a:r>
            <a:r>
              <a:rPr lang="ru-RU" sz="2000" dirty="0" smtClean="0"/>
              <a:t>пространственное разрешение (10 м</a:t>
            </a:r>
            <a:r>
              <a:rPr lang="ru-RU" sz="2000" dirty="0" smtClean="0"/>
              <a:t>)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высокая </a:t>
            </a:r>
            <a:r>
              <a:rPr lang="ru-RU" sz="2000" dirty="0" smtClean="0"/>
              <a:t>частота повторных посещений (система включает 2 спутника</a:t>
            </a:r>
            <a:r>
              <a:rPr lang="ru-RU" sz="2000" dirty="0" smtClean="0"/>
              <a:t>)</a:t>
            </a:r>
            <a:r>
              <a:rPr lang="en-US" sz="2000" dirty="0" smtClean="0"/>
              <a:t>;</a:t>
            </a:r>
            <a:r>
              <a:rPr lang="ru-RU" sz="2000" dirty="0" smtClean="0"/>
              <a:t> </a:t>
            </a:r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подробное </a:t>
            </a:r>
            <a:r>
              <a:rPr lang="ru-RU" sz="2000" dirty="0" smtClean="0"/>
              <a:t>(попиксельное) описание геометрии съемки в </a:t>
            </a:r>
            <a:r>
              <a:rPr lang="ru-RU" sz="2000" dirty="0" smtClean="0"/>
              <a:t>метаданных</a:t>
            </a:r>
            <a:r>
              <a:rPr lang="en-US" sz="2000" dirty="0" smtClean="0"/>
              <a:t>;</a:t>
            </a:r>
            <a:r>
              <a:rPr lang="ru-RU" sz="2000" dirty="0" smtClean="0"/>
              <a:t> </a:t>
            </a:r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открытый </a:t>
            </a:r>
            <a:r>
              <a:rPr lang="ru-RU" sz="2000" dirty="0" smtClean="0"/>
              <a:t>доступ к </a:t>
            </a:r>
            <a:r>
              <a:rPr lang="ru-RU" sz="2000" dirty="0" smtClean="0"/>
              <a:t>данным</a:t>
            </a:r>
            <a:r>
              <a:rPr lang="en-US" sz="2000" dirty="0" smtClean="0"/>
              <a:t>;</a:t>
            </a:r>
            <a:endParaRPr lang="en-US" sz="2400" dirty="0" smtClean="0"/>
          </a:p>
          <a:p>
            <a:pPr>
              <a:buNone/>
            </a:pPr>
            <a:endParaRPr lang="en-US" sz="2400" dirty="0" smtClean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7150"/>
            <a:ext cx="8229600" cy="313544"/>
          </a:xfrm>
        </p:spPr>
        <p:txBody>
          <a:bodyPr>
            <a:noAutofit/>
          </a:bodyPr>
          <a:lstStyle/>
          <a:p>
            <a:pPr algn="l"/>
            <a:r>
              <a:rPr lang="ru-RU" sz="2400" b="1" dirty="0" smtClean="0"/>
              <a:t>Выражение для яркости поверхности в зоне блика</a:t>
            </a:r>
            <a:endParaRPr lang="ru-RU" sz="24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8200" y="1686350"/>
            <a:ext cx="4495799" cy="3457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C:\Users\Ьфкшф\Desktop\angles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1352550"/>
            <a:ext cx="2819400" cy="1797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027" name="Object 7"/>
          <p:cNvGraphicFramePr>
            <a:graphicFrameLocks noChangeAspect="1"/>
          </p:cNvGraphicFramePr>
          <p:nvPr/>
        </p:nvGraphicFramePr>
        <p:xfrm>
          <a:off x="5562600" y="895350"/>
          <a:ext cx="3088628" cy="560818"/>
        </p:xfrm>
        <a:graphic>
          <a:graphicData uri="http://schemas.openxmlformats.org/presentationml/2006/ole">
            <p:oleObj spid="_x0000_s1026" name="Формула" r:id="rId5" imgW="1777229" imgH="431613" progId="Equation.3">
              <p:embed/>
            </p:oleObj>
          </a:graphicData>
        </a:graphic>
      </p:graphicFrame>
      <p:sp>
        <p:nvSpPr>
          <p:cNvPr id="8" name="Прямоугольник 18"/>
          <p:cNvSpPr>
            <a:spLocks noChangeArrowheads="1"/>
          </p:cNvSpPr>
          <p:nvPr/>
        </p:nvSpPr>
        <p:spPr bwMode="auto">
          <a:xfrm>
            <a:off x="228600" y="3028950"/>
            <a:ext cx="345598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 i="1" dirty="0"/>
              <a:t>Es</a:t>
            </a:r>
            <a:r>
              <a:rPr lang="en-US" sz="1400" dirty="0"/>
              <a:t> – </a:t>
            </a:r>
            <a:r>
              <a:rPr lang="ru-RU" sz="1400" dirty="0"/>
              <a:t>интенсивность     солнечного излучения</a:t>
            </a:r>
          </a:p>
        </p:txBody>
      </p:sp>
      <p:sp>
        <p:nvSpPr>
          <p:cNvPr id="9" name="Прямоугольник 22"/>
          <p:cNvSpPr>
            <a:spLocks noChangeArrowheads="1"/>
          </p:cNvSpPr>
          <p:nvPr/>
        </p:nvSpPr>
        <p:spPr bwMode="auto">
          <a:xfrm>
            <a:off x="457200" y="3486150"/>
            <a:ext cx="201619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dirty="0"/>
              <a:t>- </a:t>
            </a:r>
            <a:r>
              <a:rPr lang="ru-RU" sz="1400" dirty="0"/>
              <a:t>коэффициент Френеля</a:t>
            </a:r>
          </a:p>
        </p:txBody>
      </p:sp>
      <p:graphicFrame>
        <p:nvGraphicFramePr>
          <p:cNvPr id="10" name="Object 21"/>
          <p:cNvGraphicFramePr>
            <a:graphicFrameLocks noChangeAspect="1"/>
          </p:cNvGraphicFramePr>
          <p:nvPr/>
        </p:nvGraphicFramePr>
        <p:xfrm>
          <a:off x="228600" y="3562350"/>
          <a:ext cx="269733" cy="214777"/>
        </p:xfrm>
        <a:graphic>
          <a:graphicData uri="http://schemas.openxmlformats.org/presentationml/2006/ole">
            <p:oleObj spid="_x0000_s1027" name="Формула" r:id="rId6" imgW="152268" imgH="164957" progId="Equation.3">
              <p:embed/>
            </p:oleObj>
          </a:graphicData>
        </a:graphic>
      </p:graphicFrame>
      <p:sp>
        <p:nvSpPr>
          <p:cNvPr id="11" name="Прямоугольник 25"/>
          <p:cNvSpPr>
            <a:spLocks noChangeArrowheads="1"/>
          </p:cNvSpPr>
          <p:nvPr/>
        </p:nvSpPr>
        <p:spPr bwMode="auto">
          <a:xfrm>
            <a:off x="152400" y="3790950"/>
            <a:ext cx="377983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1400" dirty="0"/>
              <a:t> </a:t>
            </a:r>
            <a:r>
              <a:rPr lang="en-US" sz="1400" i="1" dirty="0"/>
              <a:t>P</a:t>
            </a:r>
            <a:r>
              <a:rPr lang="en-US" sz="1400" dirty="0"/>
              <a:t> </a:t>
            </a:r>
            <a:r>
              <a:rPr lang="en-US" sz="1400" dirty="0" smtClean="0"/>
              <a:t>–</a:t>
            </a:r>
            <a:r>
              <a:rPr lang="ru-RU" sz="1400" dirty="0" smtClean="0"/>
              <a:t> распределение </a:t>
            </a:r>
            <a:r>
              <a:rPr lang="ru-RU" sz="1400" dirty="0"/>
              <a:t>вероятностей для уклонов морской поверхности</a:t>
            </a:r>
            <a:r>
              <a:rPr lang="en-US" sz="1400" dirty="0"/>
              <a:t> </a:t>
            </a:r>
            <a:endParaRPr lang="ru-RU" sz="1400" dirty="0"/>
          </a:p>
        </p:txBody>
      </p:sp>
      <p:sp>
        <p:nvSpPr>
          <p:cNvPr id="12" name="Прямоугольник 16"/>
          <p:cNvSpPr>
            <a:spLocks noChangeArrowheads="1"/>
          </p:cNvSpPr>
          <p:nvPr/>
        </p:nvSpPr>
        <p:spPr bwMode="auto">
          <a:xfrm>
            <a:off x="152400" y="4248150"/>
            <a:ext cx="327660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i="1" dirty="0" smtClean="0"/>
              <a:t>Z1, Z2 </a:t>
            </a:r>
            <a:r>
              <a:rPr lang="en-US" sz="1400" dirty="0" smtClean="0"/>
              <a:t>- </a:t>
            </a:r>
            <a:r>
              <a:rPr lang="ru-RU" sz="1400" dirty="0" smtClean="0"/>
              <a:t>наклоны </a:t>
            </a:r>
            <a:r>
              <a:rPr lang="ru-RU" sz="1400" dirty="0"/>
              <a:t>морской поверхности, удовлетворяющие условиям зеркального </a:t>
            </a:r>
            <a:r>
              <a:rPr lang="ru-RU" sz="1400" dirty="0" smtClean="0"/>
              <a:t>отражения</a:t>
            </a:r>
            <a:r>
              <a:rPr lang="en-US" sz="1400" dirty="0" smtClean="0"/>
              <a:t> </a:t>
            </a:r>
            <a:endParaRPr lang="ru-RU" sz="14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562600" y="514350"/>
            <a:ext cx="1828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914400">
              <a:spcBef>
                <a:spcPct val="20000"/>
              </a:spcBef>
              <a:defRPr/>
            </a:pPr>
            <a:r>
              <a:rPr lang="ru-RU" sz="1400" dirty="0" smtClean="0"/>
              <a:t>Кокс и Манк </a:t>
            </a:r>
            <a:r>
              <a:rPr lang="ru-RU" sz="1400" dirty="0" smtClean="0"/>
              <a:t>(1954):</a:t>
            </a:r>
            <a:endParaRPr lang="ru-RU" sz="1400" dirty="0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7" name="Прямоугольник 16"/>
          <p:cNvSpPr/>
          <p:nvPr/>
        </p:nvSpPr>
        <p:spPr>
          <a:xfrm>
            <a:off x="304800" y="438150"/>
            <a:ext cx="36576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100" dirty="0" smtClean="0"/>
              <a:t>Каждый пиксел </a:t>
            </a:r>
            <a:r>
              <a:rPr lang="ru-RU" sz="1100" dirty="0" smtClean="0"/>
              <a:t>изображения – участок поверхности с определенным количеством зеркальных точек </a:t>
            </a:r>
            <a:r>
              <a:rPr lang="en-US" sz="1100" i="1" dirty="0" smtClean="0"/>
              <a:t>Z1, Z2</a:t>
            </a:r>
            <a:r>
              <a:rPr lang="ru-RU" sz="1100" dirty="0" smtClean="0"/>
              <a:t>, определяющих его </a:t>
            </a:r>
            <a:r>
              <a:rPr lang="ru-RU" sz="1100" dirty="0" smtClean="0"/>
              <a:t>яркость.</a:t>
            </a:r>
          </a:p>
          <a:p>
            <a:r>
              <a:rPr lang="ru-RU" sz="1100" dirty="0" smtClean="0"/>
              <a:t>Считаем, что </a:t>
            </a:r>
            <a:r>
              <a:rPr lang="ru-RU" sz="1100" dirty="0" smtClean="0"/>
              <a:t>яркость определяется только отражением от солнечного диска и пренебрегаем рассеянным излучением от неба и излучением водной </a:t>
            </a:r>
            <a:r>
              <a:rPr lang="ru-RU" sz="1100" dirty="0" smtClean="0"/>
              <a:t>толщи.</a:t>
            </a:r>
            <a:endParaRPr lang="ru-RU"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5105400" cy="606642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 smtClean="0"/>
              <a:t>Подход к оценке дисперсии уклонов</a:t>
            </a:r>
            <a:endParaRPr lang="ru-RU" sz="2400" b="1" dirty="0"/>
          </a:p>
        </p:txBody>
      </p:sp>
      <p:graphicFrame>
        <p:nvGraphicFramePr>
          <p:cNvPr id="5" name="Object 7"/>
          <p:cNvGraphicFramePr>
            <a:graphicFrameLocks noChangeAspect="1"/>
          </p:cNvGraphicFramePr>
          <p:nvPr/>
        </p:nvGraphicFramePr>
        <p:xfrm>
          <a:off x="3124200" y="895350"/>
          <a:ext cx="2388022" cy="469281"/>
        </p:xfrm>
        <a:graphic>
          <a:graphicData uri="http://schemas.openxmlformats.org/presentationml/2006/ole">
            <p:oleObj spid="_x0000_s2050" name="Формула" r:id="rId3" imgW="1688760" imgH="444240" progId="Equation.3">
              <p:embed/>
            </p:oleObj>
          </a:graphicData>
        </a:graphic>
      </p:graphicFrame>
      <p:sp>
        <p:nvSpPr>
          <p:cNvPr id="6" name="Стрелка вправо 5"/>
          <p:cNvSpPr/>
          <p:nvPr/>
        </p:nvSpPr>
        <p:spPr>
          <a:xfrm>
            <a:off x="2362200" y="1047750"/>
            <a:ext cx="571504" cy="160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5606" name="Picture 6" descr="P1_front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10232" y="514350"/>
            <a:ext cx="3279676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Рисунок 15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3400" y="1581150"/>
            <a:ext cx="1357322" cy="2678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Рисунок 16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28599" y="2119320"/>
            <a:ext cx="2857520" cy="803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Рисунок 17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28600" y="895350"/>
            <a:ext cx="21336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Заголовок 1"/>
          <p:cNvSpPr txBox="1">
            <a:spLocks/>
          </p:cNvSpPr>
          <p:nvPr/>
        </p:nvSpPr>
        <p:spPr>
          <a:xfrm>
            <a:off x="381000" y="3409950"/>
            <a:ext cx="8305800" cy="10310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 smtClean="0">
                <a:latin typeface="+mj-lt"/>
                <a:ea typeface="+mj-ea"/>
                <a:cs typeface="+mj-cs"/>
              </a:rPr>
              <a:t>Ширина </a:t>
            </a:r>
            <a:r>
              <a:rPr lang="ru-RU" sz="1600" dirty="0" err="1" smtClean="0">
                <a:latin typeface="+mj-lt"/>
                <a:ea typeface="+mj-ea"/>
                <a:cs typeface="+mj-cs"/>
              </a:rPr>
              <a:t>гауссианы</a:t>
            </a:r>
            <a:r>
              <a:rPr lang="ru-RU" sz="1600" dirty="0" smtClean="0">
                <a:latin typeface="+mj-lt"/>
                <a:ea typeface="+mj-ea"/>
                <a:cs typeface="+mj-cs"/>
              </a:rPr>
              <a:t> является искомым СКН.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600" dirty="0" smtClean="0">
              <a:latin typeface="+mj-lt"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 smtClean="0">
                <a:latin typeface="+mj-lt"/>
                <a:ea typeface="+mj-ea"/>
                <a:cs typeface="+mj-cs"/>
              </a:rPr>
              <a:t>Для определения СКН решается система уравнений, записанных для каждой точки изображения, методом наименьших квадратов</a:t>
            </a:r>
            <a:r>
              <a:rPr lang="en-US" sz="1600" dirty="0" smtClean="0">
                <a:latin typeface="+mj-lt"/>
                <a:ea typeface="+mj-ea"/>
                <a:cs typeface="+mj-cs"/>
              </a:rPr>
              <a:t> </a:t>
            </a:r>
            <a:endParaRPr lang="ru-RU" sz="1600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2" name="Заголовок 1"/>
          <p:cNvSpPr txBox="1">
            <a:spLocks/>
          </p:cNvSpPr>
          <p:nvPr/>
        </p:nvSpPr>
        <p:spPr>
          <a:xfrm>
            <a:off x="2971800" y="1352550"/>
            <a:ext cx="2514600" cy="228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Модифицированная яркость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11652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9" name="Объект 18"/>
          <p:cNvGraphicFramePr>
            <a:graphicFrameLocks noChangeAspect="1"/>
          </p:cNvGraphicFramePr>
          <p:nvPr/>
        </p:nvGraphicFramePr>
        <p:xfrm>
          <a:off x="6324600" y="2876550"/>
          <a:ext cx="2019300" cy="254000"/>
        </p:xfrm>
        <a:graphic>
          <a:graphicData uri="http://schemas.openxmlformats.org/presentationml/2006/ole">
            <p:oleObj spid="_x0000_s2054" name="Equation" r:id="rId8" imgW="2019240" imgH="253800" progId="Equation.3">
              <p:embed/>
            </p:oleObj>
          </a:graphicData>
        </a:graphic>
      </p:graphicFrame>
      <p:graphicFrame>
        <p:nvGraphicFramePr>
          <p:cNvPr id="21" name="Объект 20"/>
          <p:cNvGraphicFramePr>
            <a:graphicFrameLocks noChangeAspect="1"/>
          </p:cNvGraphicFramePr>
          <p:nvPr/>
        </p:nvGraphicFramePr>
        <p:xfrm>
          <a:off x="457200" y="4476750"/>
          <a:ext cx="2800350" cy="381000"/>
        </p:xfrm>
        <a:graphic>
          <a:graphicData uri="http://schemas.openxmlformats.org/presentationml/2006/ole">
            <p:oleObj spid="_x0000_s2055" name="Equation" r:id="rId9" imgW="1866600" imgH="2538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457200" y="3943350"/>
            <a:ext cx="4248472" cy="918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8153400" cy="601470"/>
          </a:xfrm>
        </p:spPr>
        <p:txBody>
          <a:bodyPr>
            <a:noAutofit/>
          </a:bodyPr>
          <a:lstStyle/>
          <a:p>
            <a:pPr algn="l"/>
            <a:r>
              <a:rPr lang="ru-RU" sz="2000" b="1" dirty="0" smtClean="0"/>
              <a:t>Восстановление скорости ветра по распределению уклонов морской поверхности</a:t>
            </a:r>
            <a:endParaRPr lang="ru-RU" sz="20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57200" y="3409950"/>
            <a:ext cx="4730824" cy="38007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ru-RU" sz="2000" dirty="0" smtClean="0"/>
              <a:t>Зависимость </a:t>
            </a:r>
            <a:r>
              <a:rPr lang="ru-RU" sz="2000" dirty="0" smtClean="0"/>
              <a:t>Кокса и Манка (1954):</a:t>
            </a:r>
            <a:endParaRPr lang="ru-RU" sz="2000" dirty="0"/>
          </a:p>
        </p:txBody>
      </p:sp>
      <p:graphicFrame>
        <p:nvGraphicFramePr>
          <p:cNvPr id="29702" name="Object 6"/>
          <p:cNvGraphicFramePr>
            <a:graphicFrameLocks noChangeAspect="1"/>
          </p:cNvGraphicFramePr>
          <p:nvPr/>
        </p:nvGraphicFramePr>
        <p:xfrm>
          <a:off x="609600" y="4076700"/>
          <a:ext cx="3970338" cy="693738"/>
        </p:xfrm>
        <a:graphic>
          <a:graphicData uri="http://schemas.openxmlformats.org/presentationml/2006/ole">
            <p:oleObj spid="_x0000_s3076" name="Equation" r:id="rId3" imgW="977760" imgH="228600" progId="Equation.3">
              <p:embed/>
            </p:oleObj>
          </a:graphicData>
        </a:graphic>
      </p:graphicFrame>
      <p:sp>
        <p:nvSpPr>
          <p:cNvPr id="10" name="Содержимое 2"/>
          <p:cNvSpPr txBox="1">
            <a:spLocks/>
          </p:cNvSpPr>
          <p:nvPr/>
        </p:nvSpPr>
        <p:spPr>
          <a:xfrm>
            <a:off x="457200" y="1885950"/>
            <a:ext cx="3581400" cy="685800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/>
          <a:p>
            <a:pPr marL="320040" marR="0" lvl="0" indent="-32004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Среднеквадратичный уклон </a:t>
            </a:r>
          </a:p>
          <a:p>
            <a:pPr marL="320040" lvl="0" indent="-320040" defTabSz="914400">
              <a:spcBef>
                <a:spcPts val="700"/>
              </a:spcBef>
              <a:buClr>
                <a:schemeClr val="accent2"/>
              </a:buClr>
              <a:buSzPct val="60000"/>
              <a:defRPr/>
            </a:pP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морской поверхности</a:t>
            </a: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  </a:t>
            </a:r>
            <a:r>
              <a:rPr lang="el-GR" sz="2000" i="1" dirty="0" smtClean="0"/>
              <a:t>σ</a:t>
            </a:r>
            <a:r>
              <a:rPr lang="ru-RU" sz="2000" i="1" dirty="0" smtClean="0"/>
              <a:t> </a:t>
            </a:r>
            <a:r>
              <a:rPr lang="ru-RU" sz="2000" i="1" dirty="0" smtClean="0"/>
              <a:t>²</a:t>
            </a:r>
            <a:endParaRPr kumimoji="0" lang="ru-RU" sz="20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Номер слайда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4" name="Рисунок 13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53000" y="1123950"/>
            <a:ext cx="3704521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9404</TotalTime>
  <Words>762</Words>
  <Application>Microsoft Office PowerPoint</Application>
  <PresentationFormat>Экран (16:9)</PresentationFormat>
  <Paragraphs>119</Paragraphs>
  <Slides>20</Slides>
  <Notes>1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20</vt:i4>
      </vt:variant>
    </vt:vector>
  </HeadingPairs>
  <TitlesOfParts>
    <vt:vector size="23" baseType="lpstr">
      <vt:lpstr>Office Theme</vt:lpstr>
      <vt:lpstr>Формула</vt:lpstr>
      <vt:lpstr>Microsoft Equation 3.0</vt:lpstr>
      <vt:lpstr>Дисперсия уклонов морской поверхности по изображениям со спутника Сентинел-2 в зоне солнечного блика</vt:lpstr>
      <vt:lpstr>Актуальность темы</vt:lpstr>
      <vt:lpstr>Возможные приложения</vt:lpstr>
      <vt:lpstr>Цель исследования</vt:lpstr>
      <vt:lpstr>Постановка задачи</vt:lpstr>
      <vt:lpstr>Предмет исследования</vt:lpstr>
      <vt:lpstr>Выражение для яркости поверхности в зоне блика</vt:lpstr>
      <vt:lpstr>Подход к оценке дисперсии уклонов</vt:lpstr>
      <vt:lpstr>Восстановление скорости ветра по распределению уклонов морской поверхности</vt:lpstr>
      <vt:lpstr>Применение подхода к спутниковым изображениям</vt:lpstr>
      <vt:lpstr>Спутниковые измерения датчиками “push-broom”</vt:lpstr>
      <vt:lpstr>Слайд 12</vt:lpstr>
      <vt:lpstr>Слайд 13</vt:lpstr>
      <vt:lpstr>Алгоритм</vt:lpstr>
      <vt:lpstr>Слайд 15</vt:lpstr>
      <vt:lpstr>Слайд 16</vt:lpstr>
      <vt:lpstr>Слайд 17</vt:lpstr>
      <vt:lpstr>Слайд 18</vt:lpstr>
      <vt:lpstr>Выводы</vt:lpstr>
      <vt:lpstr>Спасибо за внимание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Дисперсия уклонов морской поверхности по изображениям со спутника Sentinel-2 в зоне солнечного блика</dc:title>
  <cp:lastModifiedBy>Антипин Сергей</cp:lastModifiedBy>
  <cp:revision>414</cp:revision>
  <dcterms:modified xsi:type="dcterms:W3CDTF">2022-05-24T03:31:06Z</dcterms:modified>
</cp:coreProperties>
</file>

<file path=docProps/thumbnail.jpeg>
</file>